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</p:sldIdLst>
  <p:sldSz cy="5143500" cx="9144000"/>
  <p:notesSz cx="9144000" cy="51435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84" roundtripDataSignature="AMtx7mjDf84U6SkKIBk81IiJhosc/d0W8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customschemas.google.com/relationships/presentationmetadata" Target="metadata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" name="Google Shape;51;p1:notes"/>
          <p:cNvSpPr/>
          <p:nvPr>
            <p:ph idx="2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e571fbe23a_0_5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g1e571fbe23a_0_5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e571fbe23a_0_8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" name="Google Shape;130;g1e571fbe23a_0_8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e571fbe23a_0_9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g1e571fbe23a_0_9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e571fbe23a_0_10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g1e571fbe23a_0_10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e571fbe23a_0_7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" name="Google Shape;154;g1e571fbe23a_0_7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e571fbe23a_0_12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" name="Google Shape;162;g1e571fbe23a_0_12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e571fbe23a_0_13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" name="Google Shape;170;g1e571fbe23a_0_13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e571fbe23a_0_14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g1e571fbe23a_0_14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e571fbe23a_0_12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g1e571fbe23a_0_12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e571fbe23a_0_17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g1e571fbe23a_0_17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dc68a4331c_0_4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" name="Google Shape;58;g1dc68a4331c_0_4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e571fbe23a_0_16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" name="Google Shape;202;g1e571fbe23a_0_16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571fbe23a_0_15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" name="Google Shape;210;g1e571fbe23a_0_15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e571fbe23a_0_18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0" name="Google Shape;220;g1e571fbe23a_0_18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e571fbe23a_0_19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0" name="Google Shape;230;g1e571fbe23a_0_19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e571fbe23a_0_20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8" name="Google Shape;238;g1e571fbe23a_0_20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e571fbe23a_0_21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g1e571fbe23a_0_21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e571fbe23a_0_22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7" name="Google Shape;257;g1e571fbe23a_0_22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e571fbe23a_0_24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8" name="Google Shape;268;g1e571fbe23a_0_24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e571fbe23a_0_23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7" name="Google Shape;277;g1e571fbe23a_0_23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e571fbe23a_0_25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5" name="Google Shape;285;g1e571fbe23a_0_25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e569d97b7e_0_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" name="Google Shape;66;g1e569d97b7e_0_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e571fbe23a_0_26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8" name="Google Shape;298;g1e571fbe23a_0_26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e571fbe23a_0_27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6" name="Google Shape;306;g1e571fbe23a_0_27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e571fbe23a_0_27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4" name="Google Shape;314;g1e571fbe23a_0_27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e571fbe23a_0_28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2" name="Google Shape;322;g1e571fbe23a_0_28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e571fbe23a_0_18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3" name="Google Shape;333;g1e571fbe23a_0_18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e571fbe23a_0_29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1" name="Google Shape;341;g1e571fbe23a_0_29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e571fbe23a_0_30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0" name="Google Shape;350;g1e571fbe23a_0_30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e571fbe23a_0_31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9" name="Google Shape;359;g1e571fbe23a_0_31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e571fbe23a_0_32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0" name="Google Shape;370;g1e571fbe23a_0_32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e571fbe23a_0_33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1" name="Google Shape;381;g1e571fbe23a_0_33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e571fbe23a_0_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" name="Google Shape;74;g1e571fbe23a_0_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e571fbe23a_0_34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1" name="Google Shape;391;g1e571fbe23a_0_34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e571fbe23a_0_7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1" name="Google Shape;401;g1e571fbe23a_0_7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e571fbe23a_0_36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9" name="Google Shape;409;g1e571fbe23a_0_36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e571fbe23a_0_37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8" name="Google Shape;418;g1e571fbe23a_0_37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e571fbe23a_0_38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7" name="Google Shape;427;g1e571fbe23a_0_38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e571fbe23a_0_39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5" name="Google Shape;435;g1e571fbe23a_0_39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e571fbe23a_0_40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3" name="Google Shape;443;g1e571fbe23a_0_40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e571fbe23a_0_40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1" name="Google Shape;451;g1e571fbe23a_0_40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e571fbe23a_0_41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1" name="Google Shape;461;g1e571fbe23a_0_41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e571fbe23a_0_15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1" name="Google Shape;471;g1e571fbe23a_0_15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e571fbe23a_0_1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" name="Google Shape;82;g1e571fbe23a_0_1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e577251438_0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9" name="Google Shape;479;g1e577251438_0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e577251438_0_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7" name="Google Shape;487;g1e577251438_0_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e577251438_0_1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6" name="Google Shape;496;g1e577251438_0_1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e577251438_0_2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5" name="Google Shape;505;g1e577251438_0_2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e577251438_0_4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3" name="Google Shape;513;g1e577251438_0_4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e577251438_0_5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3" name="Google Shape;523;g1e577251438_0_5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e577251438_0_5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3" name="Google Shape;533;g1e577251438_0_5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e577251438_0_6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2" name="Google Shape;542;g1e577251438_0_6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e577251438_0_7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1" name="Google Shape;551;g1e577251438_0_7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e577251438_0_8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0" name="Google Shape;560;g1e577251438_0_8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e571fbe23a_0_2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" name="Google Shape;90;g1e571fbe23a_0_2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e577251438_0_9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9" name="Google Shape;569;g1e577251438_0_9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e577251438_0_10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8" name="Google Shape;578;g1e577251438_0_10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e577251438_0_11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7" name="Google Shape;587;g1e577251438_0_11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e577251438_0_12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6" name="Google Shape;596;g1e577251438_0_12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e577251438_0_13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5" name="Google Shape;605;g1e577251438_0_13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e577251438_0_14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4" name="Google Shape;614;g1e577251438_0_14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e577251438_0_16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3" name="Google Shape;623;g1e577251438_0_16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e577251438_0_18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4" name="Google Shape;634;g1e577251438_0_18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e577251438_0_19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3" name="Google Shape;643;g1e577251438_0_19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e577251438_0_20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2" name="Google Shape;652;g1e577251438_0_20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e571fbe23a_0_4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g1e571fbe23a_0_4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e577251438_0_21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1" name="Google Shape;661;g1e577251438_0_21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e577251438_0_22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0" name="Google Shape;670;g1e577251438_0_22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e577251438_0_23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9" name="Google Shape;679;g1e577251438_0_23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e577251438_0_24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8" name="Google Shape;688;g1e577251438_0_24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e577251438_0_25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7" name="Google Shape;697;g1e577251438_0_25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e577251438_0_26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6" name="Google Shape;706;g1e577251438_0_26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e577251438_0_26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5" name="Google Shape;715;g1e577251438_0_26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1e577251438_0_29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2" name="Google Shape;732;g1e577251438_0_29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p7:notes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1" name="Google Shape;741;p7:notes"/>
          <p:cNvSpPr txBox="1"/>
          <p:nvPr>
            <p:ph idx="12" type="sldNum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e571fbe23a_0_5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" name="Google Shape;106;g1e571fbe23a_0_5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e571fbe23a_0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g1e571fbe23a_0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9"/>
          <p:cNvSpPr txBox="1"/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9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9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9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+ Black">
  <p:cSld name="Logo + Black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0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10"/>
          <p:cNvSpPr txBox="1"/>
          <p:nvPr>
            <p:ph idx="1" type="body"/>
          </p:nvPr>
        </p:nvSpPr>
        <p:spPr>
          <a:xfrm>
            <a:off x="956888" y="1375506"/>
            <a:ext cx="7230222" cy="2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10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10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10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/>
          <p:nvPr/>
        </p:nvSpPr>
        <p:spPr>
          <a:xfrm>
            <a:off x="1664207" y="460248"/>
            <a:ext cx="5580888" cy="438912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2"/>
          <p:cNvSpPr txBox="1"/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12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12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12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12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3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13"/>
          <p:cNvSpPr txBox="1"/>
          <p:nvPr>
            <p:ph idx="1" type="body"/>
          </p:nvPr>
        </p:nvSpPr>
        <p:spPr>
          <a:xfrm>
            <a:off x="493475" y="1350312"/>
            <a:ext cx="3801745" cy="291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13"/>
          <p:cNvSpPr txBox="1"/>
          <p:nvPr>
            <p:ph idx="2" type="body"/>
          </p:nvPr>
        </p:nvSpPr>
        <p:spPr>
          <a:xfrm>
            <a:off x="4608274" y="1350312"/>
            <a:ext cx="4022725" cy="3330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1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13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1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1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14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1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15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1"/>
            <a:ext cx="9144000" cy="514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8"/>
          <p:cNvPicPr preferRelativeResize="0"/>
          <p:nvPr/>
        </p:nvPicPr>
        <p:blipFill rotWithShape="1">
          <a:blip r:embed="rId2">
            <a:alphaModFix/>
          </a:blip>
          <a:srcRect b="-62954" l="-10475" r="0" t="-31201"/>
          <a:stretch/>
        </p:blipFill>
        <p:spPr>
          <a:xfrm>
            <a:off x="8382000" y="209550"/>
            <a:ext cx="533399" cy="22859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4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4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4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3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3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3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3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4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4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4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4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4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4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4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6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6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8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6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6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6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6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7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78.png"/></Relationships>
</file>

<file path=ppt/slides/_rels/slide76.xml.rels><?xml version="1.0" encoding="UTF-8" standalone="yes"?><Relationships xmlns="http://schemas.openxmlformats.org/package/2006/relationships"><Relationship Id="rId11" Type="http://schemas.openxmlformats.org/officeDocument/2006/relationships/image" Target="../media/image77.png"/><Relationship Id="rId10" Type="http://schemas.openxmlformats.org/officeDocument/2006/relationships/image" Target="../media/image61.png"/><Relationship Id="rId13" Type="http://schemas.openxmlformats.org/officeDocument/2006/relationships/image" Target="../media/image75.png"/><Relationship Id="rId1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81.png"/><Relationship Id="rId5" Type="http://schemas.openxmlformats.org/officeDocument/2006/relationships/image" Target="../media/image71.png"/><Relationship Id="rId6" Type="http://schemas.openxmlformats.org/officeDocument/2006/relationships/image" Target="../media/image70.png"/><Relationship Id="rId7" Type="http://schemas.openxmlformats.org/officeDocument/2006/relationships/image" Target="../media/image67.png"/><Relationship Id="rId8" Type="http://schemas.openxmlformats.org/officeDocument/2006/relationships/image" Target="../media/image8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82.gif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31.png"/><Relationship Id="rId4" Type="http://schemas.openxmlformats.org/officeDocument/2006/relationships/image" Target="../media/image66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6200" y="-19887"/>
            <a:ext cx="9135541" cy="5138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9542" y="849040"/>
            <a:ext cx="3204916" cy="86212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/>
          <p:nvPr/>
        </p:nvSpPr>
        <p:spPr>
          <a:xfrm>
            <a:off x="1424069" y="2479190"/>
            <a:ext cx="5976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Hybrid Mobile App Development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ED145B"/>
                </a:solidFill>
              </a:rPr>
              <a:t>Primeiro App Kotlin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g1e571fbe23a_0_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1e571fbe23a_0_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1e571fbe23a_0_5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Criando um template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g1e571fbe23a_0_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3383" y="3"/>
            <a:ext cx="702105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e571fbe23a_0_86"/>
          <p:cNvSpPr txBox="1"/>
          <p:nvPr/>
        </p:nvSpPr>
        <p:spPr>
          <a:xfrm>
            <a:off x="1897075" y="1522000"/>
            <a:ext cx="56706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000">
                <a:solidFill>
                  <a:srgbClr val="91A3AD"/>
                </a:solidFill>
              </a:rPr>
              <a:t>É onde se encontram os recursos </a:t>
            </a:r>
            <a:r>
              <a:rPr b="1" lang="en-US" sz="2000">
                <a:solidFill>
                  <a:srgbClr val="91A3AD"/>
                </a:solidFill>
              </a:rPr>
              <a:t>visuais </a:t>
            </a:r>
            <a:r>
              <a:rPr lang="en-US" sz="2000">
                <a:solidFill>
                  <a:srgbClr val="91A3AD"/>
                </a:solidFill>
              </a:rPr>
              <a:t>e de valores globais do nosso aplicativo. Aqui temos os arquivos XML, que são o equivalente ao HTML em web, as strings que são utilizadas, as cores e as imagens.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33" name="Google Shape;133;g1e571fbe23a_0_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1e571fbe23a_0_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e571fbe23a_0_8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Pasta 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1e571fbe23a_0_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1e571fbe23a_0_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1e571fbe23a_0_9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Pasta 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g1e571fbe23a_0_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3513" y="1619725"/>
            <a:ext cx="6556984" cy="1759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g1e571fbe23a_0_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1e571fbe23a_0_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1e571fbe23a_0_10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Pasta 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g1e571fbe23a_0_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800" y="1704975"/>
            <a:ext cx="7772400" cy="17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e571fbe23a_0_79"/>
          <p:cNvSpPr txBox="1"/>
          <p:nvPr/>
        </p:nvSpPr>
        <p:spPr>
          <a:xfrm>
            <a:off x="1897075" y="1522000"/>
            <a:ext cx="56706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000">
                <a:solidFill>
                  <a:srgbClr val="91A3AD"/>
                </a:solidFill>
              </a:rPr>
              <a:t>Nossos Layouts são a parte visual das nossas telas.</a:t>
            </a: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	São escritos em XML, porém, o Android Studio tem uma ótima ferramenta de design, que facilita muito a criação de telas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g1e571fbe23a_0_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1e571fbe23a_0_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1e571fbe23a_0_7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Layout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g1e571fbe23a_0_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1e571fbe23a_0_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1e571fbe23a_0_12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Layout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g1e571fbe23a_0_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26" y="48300"/>
            <a:ext cx="9115076" cy="4802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g1e571fbe23a_0_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1e571fbe23a_0_1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1e571fbe23a_0_13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Layout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g1e571fbe23a_0_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2975"/>
            <a:ext cx="9143999" cy="4879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g1e571fbe23a_0_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1e571fbe23a_0_1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1e571fbe23a_0_14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Layout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g1e571fbe23a_0_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00" y="36763"/>
            <a:ext cx="9082600" cy="506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e571fbe23a_0_121"/>
          <p:cNvSpPr txBox="1"/>
          <p:nvPr/>
        </p:nvSpPr>
        <p:spPr>
          <a:xfrm>
            <a:off x="1897075" y="1522000"/>
            <a:ext cx="56706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Temos que adicionar um id a todos os elementos do nosso layout que quisermos ter acesso fácil pela lógica do nosso aplicativo.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Então o primeiro passo será adicionar um id para o nosso TextView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89" name="Google Shape;189;g1e571fbe23a_0_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1e571fbe23a_0_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1e571fbe23a_0_12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Adicionando um id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g1e571fbe23a_0_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1e571fbe23a_0_1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1e571fbe23a_0_17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Layout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g1e571fbe23a_0_1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50" y="495363"/>
            <a:ext cx="8982901" cy="4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dc68a4331c_0_42"/>
          <p:cNvSpPr txBox="1"/>
          <p:nvPr/>
        </p:nvSpPr>
        <p:spPr>
          <a:xfrm>
            <a:off x="1897075" y="1522000"/>
            <a:ext cx="56706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Um aplicativo de uma tela só, com um texto e um botão.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Ao clicar no botão, sobe uma toast e o texto muda.</a:t>
            </a:r>
            <a:br>
              <a:rPr lang="en-US" sz="2000">
                <a:solidFill>
                  <a:srgbClr val="91A3AD"/>
                </a:solidFill>
              </a:rPr>
            </a:b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	Desafio: Um botão que mude a cor de fundo do aplicativo aleatoriamente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61" name="Google Shape;61;g1dc68a4331c_0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g1dc68a4331c_0_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g1dc68a4331c_0_4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O que iremos fazer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e571fbe23a_0_166"/>
          <p:cNvSpPr txBox="1"/>
          <p:nvPr/>
        </p:nvSpPr>
        <p:spPr>
          <a:xfrm>
            <a:off x="1897075" y="1522000"/>
            <a:ext cx="56706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Iremos começar modificando a nossa tela.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Vamos primeiro modificar a posição do nosso TextView, para ele ficar mais acima da tela, e não exatamente no meio.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Na próxima imagem podemos ver o componente está atrelado aos lados da tela. Funciona como uma mola, puxando nas 4 direções. Se nós deletamos uma constraint, o componente irá colar na tela. 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05" name="Google Shape;205;g1e571fbe23a_0_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1e571fbe23a_0_1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1e571fbe23a_0_16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Modificando a tela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571fbe23a_0_159"/>
          <p:cNvSpPr txBox="1"/>
          <p:nvPr/>
        </p:nvSpPr>
        <p:spPr>
          <a:xfrm>
            <a:off x="1897075" y="1522000"/>
            <a:ext cx="567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000">
                <a:solidFill>
                  <a:srgbClr val="91A3AD"/>
                </a:solidFill>
              </a:rPr>
              <a:t>O primeiro passo será adicionar 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g1e571fbe23a_0_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1e571fbe23a_0_1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1e571fbe23a_0_15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Adicionando um botão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g1e571fbe23a_0_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388" y="89700"/>
            <a:ext cx="8567201" cy="49641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" name="Google Shape;217;g1e571fbe23a_0_159"/>
          <p:cNvCxnSpPr/>
          <p:nvPr/>
        </p:nvCxnSpPr>
        <p:spPr>
          <a:xfrm>
            <a:off x="4009625" y="2023750"/>
            <a:ext cx="1725000" cy="10500"/>
          </a:xfrm>
          <a:prstGeom prst="straightConnector1">
            <a:avLst/>
          </a:prstGeom>
          <a:noFill/>
          <a:ln cap="flat" cmpd="sng" w="38100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e571fbe23a_0_189"/>
          <p:cNvSpPr txBox="1"/>
          <p:nvPr/>
        </p:nvSpPr>
        <p:spPr>
          <a:xfrm>
            <a:off x="1897075" y="1522000"/>
            <a:ext cx="567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000">
                <a:solidFill>
                  <a:srgbClr val="91A3AD"/>
                </a:solidFill>
              </a:rPr>
              <a:t>O primeiro passo será adicionar 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g1e571fbe23a_0_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1e571fbe23a_0_1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1e571fbe23a_0_18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Adicionando um botão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g1e571fbe23a_0_1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525" y="0"/>
            <a:ext cx="8823976" cy="508460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1e571fbe23a_0_189"/>
          <p:cNvSpPr/>
          <p:nvPr/>
        </p:nvSpPr>
        <p:spPr>
          <a:xfrm>
            <a:off x="5355975" y="3569950"/>
            <a:ext cx="546900" cy="1209600"/>
          </a:xfrm>
          <a:prstGeom prst="ellipse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e571fbe23a_0_198"/>
          <p:cNvSpPr txBox="1"/>
          <p:nvPr/>
        </p:nvSpPr>
        <p:spPr>
          <a:xfrm>
            <a:off x="1897075" y="1522000"/>
            <a:ext cx="56706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Vamos voltar com o constraint apagado</a:t>
            </a:r>
            <a:br>
              <a:rPr lang="en-US" sz="2000">
                <a:solidFill>
                  <a:srgbClr val="91A3AD"/>
                </a:solidFill>
              </a:rPr>
            </a:b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	Abaixo, podemos ver, que ao termos 2 constraints opostos, aparece um modificador, que começa como 50.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Podemos pensar nele como um modificador para a força das molas. Se mudarmos, as constraints não estarão 100% equilibradas, e o nosso componente irá se mover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33" name="Google Shape;233;g1e571fbe23a_0_1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1e571fbe23a_0_1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1e571fbe23a_0_19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Movendo o TextView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e571fbe23a_0_205"/>
          <p:cNvSpPr txBox="1"/>
          <p:nvPr/>
        </p:nvSpPr>
        <p:spPr>
          <a:xfrm>
            <a:off x="1897075" y="1522000"/>
            <a:ext cx="56706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Vamos voltar com o constraint apagado</a:t>
            </a:r>
            <a:br>
              <a:rPr lang="en-US" sz="2000">
                <a:solidFill>
                  <a:srgbClr val="91A3AD"/>
                </a:solidFill>
              </a:rPr>
            </a:b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	Abaixo, podemos ver, que ao termos 2 constraints opostos, aparece um modificador, que começa como 50.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Podemos pensar nele como um modificador para a força das molas. Se mudarmos, as constraints não estarão 100% equilibradas, e o nosso componente irá se mover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41" name="Google Shape;241;g1e571fbe23a_0_2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1e571fbe23a_0_2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1e571fbe23a_0_20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Movendo o TextView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g1e571fbe23a_0_2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043" y="0"/>
            <a:ext cx="796991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e571fbe23a_0_213"/>
          <p:cNvSpPr txBox="1"/>
          <p:nvPr/>
        </p:nvSpPr>
        <p:spPr>
          <a:xfrm>
            <a:off x="1897075" y="1522000"/>
            <a:ext cx="56706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Vamos voltar com o constraint apagado</a:t>
            </a:r>
            <a:br>
              <a:rPr lang="en-US" sz="2000">
                <a:solidFill>
                  <a:srgbClr val="91A3AD"/>
                </a:solidFill>
              </a:rPr>
            </a:b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	Abaixo, podemos ver, que ao termos 2 constraints opostos, aparece um modificador, que começa como 50.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Podemos pensar nele como um modificador para a força das molas. Se mudarmos, as constraints não estarão 100% equilibradas, e o nosso componente irá se mover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50" name="Google Shape;250;g1e571fbe23a_0_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1e571fbe23a_0_2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1e571fbe23a_0_21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Movendo o TextView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g1e571fbe23a_0_2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284" y="0"/>
            <a:ext cx="8003432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g1e571fbe23a_0_213"/>
          <p:cNvCxnSpPr/>
          <p:nvPr/>
        </p:nvCxnSpPr>
        <p:spPr>
          <a:xfrm flipH="1" rot="10800000">
            <a:off x="5040425" y="4053800"/>
            <a:ext cx="357600" cy="10500"/>
          </a:xfrm>
          <a:prstGeom prst="straightConnector1">
            <a:avLst/>
          </a:prstGeom>
          <a:noFill/>
          <a:ln cap="flat" cmpd="sng" w="38100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e571fbe23a_0_222"/>
          <p:cNvSpPr txBox="1"/>
          <p:nvPr/>
        </p:nvSpPr>
        <p:spPr>
          <a:xfrm>
            <a:off x="1897075" y="1522000"/>
            <a:ext cx="56706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Vamos voltar com o constraint apagado</a:t>
            </a:r>
            <a:br>
              <a:rPr lang="en-US" sz="2000">
                <a:solidFill>
                  <a:srgbClr val="91A3AD"/>
                </a:solidFill>
              </a:rPr>
            </a:b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	Abaixo, podemos ver, que ao termos 2 constraints opostos, aparece um modificador, que começa como 50.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Podemos pensar nele como um modificador para a força das molas. Se mudarmos, as constraints não estarão 100% equilibradas, e o nosso componente irá se mover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60" name="Google Shape;260;g1e571fbe23a_0_2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1e571fbe23a_0_2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e571fbe23a_0_22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Movendo o TextView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g1e571fbe23a_0_2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573" y="0"/>
            <a:ext cx="8434855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4" name="Google Shape;264;g1e571fbe23a_0_222"/>
          <p:cNvCxnSpPr/>
          <p:nvPr/>
        </p:nvCxnSpPr>
        <p:spPr>
          <a:xfrm flipH="1" rot="10800000">
            <a:off x="5766200" y="4053800"/>
            <a:ext cx="357600" cy="10500"/>
          </a:xfrm>
          <a:prstGeom prst="straightConnector1">
            <a:avLst/>
          </a:prstGeom>
          <a:noFill/>
          <a:ln cap="flat" cmpd="sng" w="38100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" name="Google Shape;265;g1e571fbe23a_0_222"/>
          <p:cNvCxnSpPr/>
          <p:nvPr/>
        </p:nvCxnSpPr>
        <p:spPr>
          <a:xfrm flipH="1" rot="10800000">
            <a:off x="6349850" y="4820800"/>
            <a:ext cx="357600" cy="10500"/>
          </a:xfrm>
          <a:prstGeom prst="straightConnector1">
            <a:avLst/>
          </a:prstGeom>
          <a:noFill/>
          <a:ln cap="flat" cmpd="sng" w="38100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e571fbe23a_0_243"/>
          <p:cNvSpPr txBox="1"/>
          <p:nvPr/>
        </p:nvSpPr>
        <p:spPr>
          <a:xfrm>
            <a:off x="1897075" y="1522000"/>
            <a:ext cx="567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71" name="Google Shape;271;g1e571fbe23a_0_2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1e571fbe23a_0_2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1e571fbe23a_0_24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Movendo o TextView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" name="Google Shape;274;g1e571fbe23a_0_2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00" y="90900"/>
            <a:ext cx="9631800" cy="606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e571fbe23a_0_236"/>
          <p:cNvSpPr txBox="1"/>
          <p:nvPr/>
        </p:nvSpPr>
        <p:spPr>
          <a:xfrm>
            <a:off x="1897075" y="1522000"/>
            <a:ext cx="5670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Vamos voltar ao local original nosso TextView. Também é possível fazer pequenos ajustes, de valores fixos, para um dos lados.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80" name="Google Shape;280;g1e571fbe23a_0_2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1e571fbe23a_0_2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1e571fbe23a_0_23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Movendo o TextView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e571fbe23a_0_251"/>
          <p:cNvSpPr txBox="1"/>
          <p:nvPr/>
        </p:nvSpPr>
        <p:spPr>
          <a:xfrm>
            <a:off x="1897075" y="1522000"/>
            <a:ext cx="5670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Vamos voltar ao local original nosso TextView. Também é possível fazer pequenos ajustes, de valores fixos, para um dos lados.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88" name="Google Shape;288;g1e571fbe23a_0_2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1e571fbe23a_0_2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1e571fbe23a_0_25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Movendo o TextView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" name="Google Shape;291;g1e571fbe23a_0_2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403" y="0"/>
            <a:ext cx="8061183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2" name="Google Shape;292;g1e571fbe23a_0_251"/>
          <p:cNvCxnSpPr/>
          <p:nvPr/>
        </p:nvCxnSpPr>
        <p:spPr>
          <a:xfrm flipH="1" rot="10800000">
            <a:off x="6504175" y="4495575"/>
            <a:ext cx="357600" cy="10500"/>
          </a:xfrm>
          <a:prstGeom prst="straightConnector1">
            <a:avLst/>
          </a:prstGeom>
          <a:noFill/>
          <a:ln cap="flat" cmpd="sng" w="38100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" name="Google Shape;293;g1e571fbe23a_0_251"/>
          <p:cNvCxnSpPr/>
          <p:nvPr/>
        </p:nvCxnSpPr>
        <p:spPr>
          <a:xfrm flipH="1" rot="10800000">
            <a:off x="7023025" y="4090500"/>
            <a:ext cx="357600" cy="10500"/>
          </a:xfrm>
          <a:prstGeom prst="straightConnector1">
            <a:avLst/>
          </a:prstGeom>
          <a:noFill/>
          <a:ln cap="flat" cmpd="sng" w="38100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" name="Google Shape;294;g1e571fbe23a_0_251"/>
          <p:cNvCxnSpPr/>
          <p:nvPr/>
        </p:nvCxnSpPr>
        <p:spPr>
          <a:xfrm flipH="1" rot="10800000">
            <a:off x="3429000" y="4167050"/>
            <a:ext cx="357600" cy="10500"/>
          </a:xfrm>
          <a:prstGeom prst="straightConnector1">
            <a:avLst/>
          </a:prstGeom>
          <a:noFill/>
          <a:ln cap="flat" cmpd="sng" w="38100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" name="Google Shape;295;g1e571fbe23a_0_251"/>
          <p:cNvCxnSpPr/>
          <p:nvPr/>
        </p:nvCxnSpPr>
        <p:spPr>
          <a:xfrm flipH="1" rot="10800000">
            <a:off x="4109200" y="2670275"/>
            <a:ext cx="357600" cy="10500"/>
          </a:xfrm>
          <a:prstGeom prst="straightConnector1">
            <a:avLst/>
          </a:prstGeom>
          <a:noFill/>
          <a:ln cap="flat" cmpd="sng" w="38100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g1e569d97b7e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g1e569d97b7e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g1e569d97b7e_0_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Criando um template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" name="Google Shape;71;g1e569d97b7e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7366" y="1086098"/>
            <a:ext cx="5529274" cy="38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e571fbe23a_0_263"/>
          <p:cNvSpPr txBox="1"/>
          <p:nvPr/>
        </p:nvSpPr>
        <p:spPr>
          <a:xfrm>
            <a:off x="1897075" y="1522000"/>
            <a:ext cx="56706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Agora, vamos posicionar nosso texto utilizando um modificador vertical de valor 80, e iremos alterar as características dele.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Iremos utilizar o textSize para aumentar o nosso tamanho de fonte, e iremos utilizar o textStyle para deixar nosso texto em negrito.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01" name="Google Shape;301;g1e571fbe23a_0_2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1e571fbe23a_0_2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1e571fbe23a_0_26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Movendo o TextView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g1e571fbe23a_0_2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1e571fbe23a_0_2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e571fbe23a_0_27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Movendo o TextView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1" name="Google Shape;311;g1e571fbe23a_0_2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50" y="0"/>
            <a:ext cx="899296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g1e571fbe23a_0_2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1e571fbe23a_0_2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1e571fbe23a_0_27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Movendo o TextView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9" name="Google Shape;319;g1e571fbe23a_0_2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70300"/>
            <a:ext cx="9144000" cy="4802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g1e571fbe23a_0_2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1e571fbe23a_0_2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1e571fbe23a_0_28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Movendo o TextView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7" name="Google Shape;327;g1e571fbe23a_0_2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5" y="0"/>
            <a:ext cx="9096775" cy="50071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8" name="Google Shape;328;g1e571fbe23a_0_286"/>
          <p:cNvCxnSpPr/>
          <p:nvPr/>
        </p:nvCxnSpPr>
        <p:spPr>
          <a:xfrm flipH="1" rot="10800000">
            <a:off x="5087650" y="3938150"/>
            <a:ext cx="3729000" cy="26100"/>
          </a:xfrm>
          <a:prstGeom prst="straightConnector1">
            <a:avLst/>
          </a:prstGeom>
          <a:noFill/>
          <a:ln cap="flat" cmpd="sng" w="38100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" name="Google Shape;329;g1e571fbe23a_0_286"/>
          <p:cNvCxnSpPr/>
          <p:nvPr/>
        </p:nvCxnSpPr>
        <p:spPr>
          <a:xfrm flipH="1" rot="10800000">
            <a:off x="5087650" y="4566750"/>
            <a:ext cx="357600" cy="10500"/>
          </a:xfrm>
          <a:prstGeom prst="straightConnector1">
            <a:avLst/>
          </a:prstGeom>
          <a:noFill/>
          <a:ln cap="flat" cmpd="sng" w="38100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0" name="Google Shape;330;g1e571fbe23a_0_286"/>
          <p:cNvCxnSpPr/>
          <p:nvPr/>
        </p:nvCxnSpPr>
        <p:spPr>
          <a:xfrm flipH="1" rot="10800000">
            <a:off x="6570500" y="4566750"/>
            <a:ext cx="357600" cy="10500"/>
          </a:xfrm>
          <a:prstGeom prst="straightConnector1">
            <a:avLst/>
          </a:prstGeom>
          <a:noFill/>
          <a:ln cap="flat" cmpd="sng" w="38100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e571fbe23a_0_181"/>
          <p:cNvSpPr txBox="1"/>
          <p:nvPr/>
        </p:nvSpPr>
        <p:spPr>
          <a:xfrm>
            <a:off x="1897075" y="1522000"/>
            <a:ext cx="56706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000">
                <a:solidFill>
                  <a:srgbClr val="91A3AD"/>
                </a:solidFill>
              </a:rPr>
              <a:t>O primeiro passo será adicionar um botão na nossa view.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Para fazer isso é muito simples, basta selecionarmos o componente que queremos, no nosso caso o button, e colocarmos no container desejado.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Após isso, vamos colocar o botão abaixo do texto, utilizando outro tipo de constraint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36" name="Google Shape;336;g1e571fbe23a_0_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1e571fbe23a_0_1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1e571fbe23a_0_18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Adicionando um botão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e571fbe23a_0_297"/>
          <p:cNvSpPr txBox="1"/>
          <p:nvPr/>
        </p:nvSpPr>
        <p:spPr>
          <a:xfrm>
            <a:off x="1897075" y="1522000"/>
            <a:ext cx="56706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000">
                <a:solidFill>
                  <a:srgbClr val="91A3AD"/>
                </a:solidFill>
              </a:rPr>
              <a:t>O primeiro passo será adicionar um botão na nossa view.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Para fazer isso é muito simples, basta selecionarmos o componente que queremos, no nosso caso o button, e colocarmos no container desejado.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Após isso, vamos colocar o botão abaixo do texto, utilizando outro tipo de constraint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44" name="Google Shape;344;g1e571fbe23a_0_2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1e571fbe23a_0_2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1e571fbe23a_0_29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Adicionando um botão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7" name="Google Shape;347;g1e571fbe23a_0_2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8190" y="0"/>
            <a:ext cx="706762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e571fbe23a_0_305"/>
          <p:cNvSpPr txBox="1"/>
          <p:nvPr/>
        </p:nvSpPr>
        <p:spPr>
          <a:xfrm>
            <a:off x="1897075" y="1522000"/>
            <a:ext cx="56706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000">
                <a:solidFill>
                  <a:srgbClr val="91A3AD"/>
                </a:solidFill>
              </a:rPr>
              <a:t>O primeiro passo será adicionar um botão na nossa view.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Para fazer isso é muito simples, basta selecionarmos o componente que queremos, no nosso caso o button, e colocarmos no container desejado.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Após isso, vamos colocar o botão abaixo do texto, utilizando outro tipo de constraint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53" name="Google Shape;353;g1e571fbe23a_0_3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1e571fbe23a_0_3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g1e571fbe23a_0_30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Adicionando um botão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6" name="Google Shape;356;g1e571fbe23a_0_3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4739" y="0"/>
            <a:ext cx="657452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e571fbe23a_0_314"/>
          <p:cNvSpPr txBox="1"/>
          <p:nvPr/>
        </p:nvSpPr>
        <p:spPr>
          <a:xfrm>
            <a:off x="1897075" y="1522000"/>
            <a:ext cx="56706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000">
                <a:solidFill>
                  <a:srgbClr val="91A3AD"/>
                </a:solidFill>
              </a:rPr>
              <a:t>O primeiro passo será adicionar um botão na nossa view.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Para fazer isso é muito simples, basta selecionarmos o componente que queremos, no nosso caso o button, e colocarmos no container desejado.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Após isso, vamos colocar o botão abaixo do texto, utilizando outro tipo de constraint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62" name="Google Shape;362;g1e571fbe23a_0_3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1e571fbe23a_0_3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g1e571fbe23a_0_31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Adicionando um botão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5" name="Google Shape;365;g1e571fbe23a_0_3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27250"/>
            <a:ext cx="9144000" cy="4889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6" name="Google Shape;366;g1e571fbe23a_0_314"/>
          <p:cNvCxnSpPr/>
          <p:nvPr/>
        </p:nvCxnSpPr>
        <p:spPr>
          <a:xfrm flipH="1" rot="10800000">
            <a:off x="6349850" y="3599075"/>
            <a:ext cx="357600" cy="10500"/>
          </a:xfrm>
          <a:prstGeom prst="straightConnector1">
            <a:avLst/>
          </a:prstGeom>
          <a:noFill/>
          <a:ln cap="flat" cmpd="sng" w="38100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7" name="Google Shape;367;g1e571fbe23a_0_314"/>
          <p:cNvCxnSpPr/>
          <p:nvPr/>
        </p:nvCxnSpPr>
        <p:spPr>
          <a:xfrm flipH="1" rot="10800000">
            <a:off x="7210075" y="3609575"/>
            <a:ext cx="357600" cy="10500"/>
          </a:xfrm>
          <a:prstGeom prst="straightConnector1">
            <a:avLst/>
          </a:prstGeom>
          <a:noFill/>
          <a:ln cap="flat" cmpd="sng" w="38100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e571fbe23a_0_323"/>
          <p:cNvSpPr txBox="1"/>
          <p:nvPr/>
        </p:nvSpPr>
        <p:spPr>
          <a:xfrm>
            <a:off x="1897075" y="1522000"/>
            <a:ext cx="56706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000">
                <a:solidFill>
                  <a:srgbClr val="91A3AD"/>
                </a:solidFill>
              </a:rPr>
              <a:t>O primeiro passo será adicionar um botão na nossa view.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Para fazer isso é muito simples, basta selecionarmos o componente que queremos, no nosso caso o button, e colocarmos no container desejado.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Após isso, vamos colocar o botão abaixo do texto, utilizando outro tipo de constraint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73" name="Google Shape;373;g1e571fbe23a_0_3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1e571fbe23a_0_3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1e571fbe23a_0_32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Adicionando um botão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6" name="Google Shape;376;g1e571fbe23a_0_3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907" y="0"/>
            <a:ext cx="8154185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7" name="Google Shape;377;g1e571fbe23a_0_323"/>
          <p:cNvCxnSpPr/>
          <p:nvPr/>
        </p:nvCxnSpPr>
        <p:spPr>
          <a:xfrm flipH="1" rot="10800000">
            <a:off x="5981725" y="3830475"/>
            <a:ext cx="357600" cy="10500"/>
          </a:xfrm>
          <a:prstGeom prst="straightConnector1">
            <a:avLst/>
          </a:prstGeom>
          <a:noFill/>
          <a:ln cap="flat" cmpd="sng" w="38100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8" name="Google Shape;378;g1e571fbe23a_0_323"/>
          <p:cNvCxnSpPr/>
          <p:nvPr/>
        </p:nvCxnSpPr>
        <p:spPr>
          <a:xfrm flipH="1" rot="10800000">
            <a:off x="7122850" y="3830475"/>
            <a:ext cx="357600" cy="10500"/>
          </a:xfrm>
          <a:prstGeom prst="straightConnector1">
            <a:avLst/>
          </a:prstGeom>
          <a:noFill/>
          <a:ln cap="flat" cmpd="sng" w="38100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e571fbe23a_0_332"/>
          <p:cNvSpPr txBox="1"/>
          <p:nvPr/>
        </p:nvSpPr>
        <p:spPr>
          <a:xfrm>
            <a:off x="1897075" y="1522000"/>
            <a:ext cx="56706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000">
                <a:solidFill>
                  <a:srgbClr val="91A3AD"/>
                </a:solidFill>
              </a:rPr>
              <a:t>O primeiro passo será adicionar um botão na nossa view.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Para fazer isso é muito simples, basta selecionarmos o componente que queremos, no nosso caso o button, e colocarmos no container desejado.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Após isso, vamos colocar o botão abaixo do texto, utilizando outro tipo de constraint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84" name="Google Shape;384;g1e571fbe23a_0_3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g1e571fbe23a_0_3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g1e571fbe23a_0_33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Adicionando um botão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7" name="Google Shape;387;g1e571fbe23a_0_3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099" y="0"/>
            <a:ext cx="8111801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8" name="Google Shape;388;g1e571fbe23a_0_332"/>
          <p:cNvCxnSpPr/>
          <p:nvPr/>
        </p:nvCxnSpPr>
        <p:spPr>
          <a:xfrm flipH="1" rot="10800000">
            <a:off x="6504175" y="3199375"/>
            <a:ext cx="357600" cy="10500"/>
          </a:xfrm>
          <a:prstGeom prst="straightConnector1">
            <a:avLst/>
          </a:prstGeom>
          <a:noFill/>
          <a:ln cap="flat" cmpd="sng" w="38100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g1e571fbe23a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g1e571fbe23a_0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g1e571fbe23a_0_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Criando um template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" name="Google Shape;79;g1e571fbe23a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6225" y="1086100"/>
            <a:ext cx="5652817" cy="405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e571fbe23a_0_341"/>
          <p:cNvSpPr txBox="1"/>
          <p:nvPr/>
        </p:nvSpPr>
        <p:spPr>
          <a:xfrm>
            <a:off x="1897075" y="1522000"/>
            <a:ext cx="56706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000">
                <a:solidFill>
                  <a:srgbClr val="91A3AD"/>
                </a:solidFill>
              </a:rPr>
              <a:t>O primeiro passo será adicionar um botão na nossa view.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Para fazer isso é muito simples, basta selecionarmos o componente que queremos, no nosso caso o button, e colocarmos no container desejado.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Após isso, vamos colocar o botão abaixo do texto, utilizando outro tipo de constraint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94" name="Google Shape;394;g1e571fbe23a_0_3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1e571fbe23a_0_3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g1e571fbe23a_0_34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Adicionando um botão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7" name="Google Shape;397;g1e571fbe23a_0_3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1750"/>
            <a:ext cx="9144000" cy="508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8" name="Google Shape;398;g1e571fbe23a_0_341"/>
          <p:cNvCxnSpPr/>
          <p:nvPr/>
        </p:nvCxnSpPr>
        <p:spPr>
          <a:xfrm>
            <a:off x="5156125" y="2391875"/>
            <a:ext cx="3486600" cy="18600"/>
          </a:xfrm>
          <a:prstGeom prst="straightConnector1">
            <a:avLst/>
          </a:prstGeom>
          <a:noFill/>
          <a:ln cap="flat" cmpd="sng" w="38100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g1e571fbe23a_0_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g1e571fbe23a_0_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g1e571fbe23a_0_7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Criando um template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6" name="Google Shape;406;g1e571fbe23a_0_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513" y="174500"/>
            <a:ext cx="8894974" cy="465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g1e571fbe23a_0_3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1e571fbe23a_0_3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g1e571fbe23a_0_36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Criando um template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4" name="Google Shape;414;g1e571fbe23a_0_3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75" y="84025"/>
            <a:ext cx="9009350" cy="4779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5" name="Google Shape;415;g1e571fbe23a_0_366"/>
          <p:cNvCxnSpPr/>
          <p:nvPr/>
        </p:nvCxnSpPr>
        <p:spPr>
          <a:xfrm flipH="1" rot="10800000">
            <a:off x="6861775" y="3662200"/>
            <a:ext cx="357600" cy="10500"/>
          </a:xfrm>
          <a:prstGeom prst="straightConnector1">
            <a:avLst/>
          </a:prstGeom>
          <a:noFill/>
          <a:ln cap="flat" cmpd="sng" w="38100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g1e571fbe23a_0_3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1e571fbe23a_0_3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g1e571fbe23a_0_37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Criando um template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3" name="Google Shape;423;g1e571fbe23a_0_3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275" y="0"/>
            <a:ext cx="8982500" cy="4811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4" name="Google Shape;424;g1e571fbe23a_0_374"/>
          <p:cNvCxnSpPr/>
          <p:nvPr/>
        </p:nvCxnSpPr>
        <p:spPr>
          <a:xfrm flipH="1" rot="10800000">
            <a:off x="3429000" y="2673450"/>
            <a:ext cx="357600" cy="10500"/>
          </a:xfrm>
          <a:prstGeom prst="straightConnector1">
            <a:avLst/>
          </a:prstGeom>
          <a:noFill/>
          <a:ln cap="flat" cmpd="sng" w="38100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g1e571fbe23a_0_3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1e571fbe23a_0_3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g1e571fbe23a_0_38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Criando um template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2" name="Google Shape;432;g1e571fbe23a_0_3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2625" y="1363750"/>
            <a:ext cx="5053600" cy="28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g1e571fbe23a_0_3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g1e571fbe23a_0_3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g1e571fbe23a_0_39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Criando um template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0" name="Google Shape;440;g1e571fbe23a_0_3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400" y="1030700"/>
            <a:ext cx="7157111" cy="393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g1e571fbe23a_0_4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g1e571fbe23a_0_4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g1e571fbe23a_0_40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Criando um template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8" name="Google Shape;448;g1e571fbe23a_0_4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750" y="1086100"/>
            <a:ext cx="7612245" cy="388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g1e571fbe23a_0_4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g1e571fbe23a_0_4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g1e571fbe23a_0_40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Criando um template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6" name="Google Shape;456;g1e571fbe23a_0_4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74500"/>
            <a:ext cx="9556299" cy="4632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7" name="Google Shape;457;g1e571fbe23a_0_409"/>
          <p:cNvCxnSpPr/>
          <p:nvPr/>
        </p:nvCxnSpPr>
        <p:spPr>
          <a:xfrm>
            <a:off x="7005275" y="2946900"/>
            <a:ext cx="1348500" cy="2400"/>
          </a:xfrm>
          <a:prstGeom prst="straightConnector1">
            <a:avLst/>
          </a:prstGeom>
          <a:noFill/>
          <a:ln cap="flat" cmpd="sng" w="38100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8" name="Google Shape;458;g1e571fbe23a_0_409"/>
          <p:cNvCxnSpPr/>
          <p:nvPr/>
        </p:nvCxnSpPr>
        <p:spPr>
          <a:xfrm>
            <a:off x="3250200" y="3551600"/>
            <a:ext cx="591000" cy="7800"/>
          </a:xfrm>
          <a:prstGeom prst="straightConnector1">
            <a:avLst/>
          </a:prstGeom>
          <a:noFill/>
          <a:ln cap="flat" cmpd="sng" w="38100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g1e571fbe23a_0_4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g1e571fbe23a_0_4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g1e571fbe23a_0_41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Criando um template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6" name="Google Shape;466;g1e571fbe23a_0_419"/>
          <p:cNvCxnSpPr/>
          <p:nvPr/>
        </p:nvCxnSpPr>
        <p:spPr>
          <a:xfrm>
            <a:off x="7005275" y="2946900"/>
            <a:ext cx="1348500" cy="2400"/>
          </a:xfrm>
          <a:prstGeom prst="straightConnector1">
            <a:avLst/>
          </a:prstGeom>
          <a:noFill/>
          <a:ln cap="flat" cmpd="sng" w="38100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7" name="Google Shape;467;g1e571fbe23a_0_419"/>
          <p:cNvCxnSpPr/>
          <p:nvPr/>
        </p:nvCxnSpPr>
        <p:spPr>
          <a:xfrm>
            <a:off x="3250200" y="3551600"/>
            <a:ext cx="591000" cy="7800"/>
          </a:xfrm>
          <a:prstGeom prst="straightConnector1">
            <a:avLst/>
          </a:prstGeom>
          <a:noFill/>
          <a:ln cap="flat" cmpd="sng" w="38100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68" name="Google Shape;468;g1e571fbe23a_0_4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50" y="0"/>
            <a:ext cx="8922926" cy="504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e571fbe23a_0_152"/>
          <p:cNvSpPr txBox="1"/>
          <p:nvPr/>
        </p:nvSpPr>
        <p:spPr>
          <a:xfrm>
            <a:off x="1784225" y="1522000"/>
            <a:ext cx="58692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000">
                <a:solidFill>
                  <a:srgbClr val="91A3AD"/>
                </a:solidFill>
              </a:rPr>
              <a:t>Para executarmos a parte lógica, precisamos primeiro conseguir selecionar os componentes que iremos atuar em cima.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Nesse ponto aquele id que declaramos será importante, pois é com ele que selecionamos os componentes visuais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74" name="Google Shape;474;g1e571fbe23a_0_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g1e571fbe23a_0_1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g1e571fbe23a_0_15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Parte lógica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g1e571fbe23a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g1e571fbe23a_0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g1e571fbe23a_0_1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Criando um template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" name="Google Shape;87;g1e571fbe23a_0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1313" y="1164871"/>
            <a:ext cx="3296206" cy="3752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e577251438_0_0"/>
          <p:cNvSpPr txBox="1"/>
          <p:nvPr/>
        </p:nvSpPr>
        <p:spPr>
          <a:xfrm>
            <a:off x="1784225" y="1522000"/>
            <a:ext cx="58692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000">
                <a:solidFill>
                  <a:srgbClr val="91A3AD"/>
                </a:solidFill>
              </a:rPr>
              <a:t>Primeiro iremos selecionar nossos componentes. Para isso, iremos utilizar o método findViewById.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Vamos selecionar o nosso button e o nosso textView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82" name="Google Shape;482;g1e577251438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g1e577251438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g1e577251438_0_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Parte lógica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e577251438_0_9"/>
          <p:cNvSpPr txBox="1"/>
          <p:nvPr/>
        </p:nvSpPr>
        <p:spPr>
          <a:xfrm>
            <a:off x="1784225" y="1522000"/>
            <a:ext cx="58692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000">
                <a:solidFill>
                  <a:srgbClr val="91A3AD"/>
                </a:solidFill>
              </a:rPr>
              <a:t>Primeiro iremos selecionar nossos componentes. Para isso, iremos utilizar o método findViewById.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Vamos selecionar o nosso button e o nosso textView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90" name="Google Shape;490;g1e577251438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g1e577251438_0_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g1e577251438_0_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Adicionando os Imports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3" name="Google Shape;493;g1e577251438_0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200" y="1310200"/>
            <a:ext cx="7282452" cy="428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e577251438_0_17"/>
          <p:cNvSpPr txBox="1"/>
          <p:nvPr/>
        </p:nvSpPr>
        <p:spPr>
          <a:xfrm>
            <a:off x="1784225" y="1522000"/>
            <a:ext cx="58692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000">
                <a:solidFill>
                  <a:srgbClr val="91A3AD"/>
                </a:solidFill>
              </a:rPr>
              <a:t>Primeiro iremos selecionar nossos componentes. Para isso, iremos utilizar o método findViewById.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Vamos selecionar o nosso button e o nosso textView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99" name="Google Shape;499;g1e577251438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g1e577251438_0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g1e577251438_0_17"/>
          <p:cNvSpPr txBox="1"/>
          <p:nvPr/>
        </p:nvSpPr>
        <p:spPr>
          <a:xfrm>
            <a:off x="1389375" y="439600"/>
            <a:ext cx="6445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Selecionando os componentes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2" name="Google Shape;502;g1e577251438_0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3550" y="1086100"/>
            <a:ext cx="6346581" cy="4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e577251438_0_26"/>
          <p:cNvSpPr txBox="1"/>
          <p:nvPr/>
        </p:nvSpPr>
        <p:spPr>
          <a:xfrm>
            <a:off x="1784225" y="1522000"/>
            <a:ext cx="58692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000">
                <a:solidFill>
                  <a:srgbClr val="91A3AD"/>
                </a:solidFill>
              </a:rPr>
              <a:t>Vamos após a criação, modificar o texto do nosso textView.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Vamos também mostrar um Toast ao clicarmos no botão.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508" name="Google Shape;508;g1e577251438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g1e577251438_0_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g1e577251438_0_2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Parte lógica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e577251438_0_41"/>
          <p:cNvSpPr txBox="1"/>
          <p:nvPr/>
        </p:nvSpPr>
        <p:spPr>
          <a:xfrm>
            <a:off x="1784225" y="1522000"/>
            <a:ext cx="58692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000">
                <a:solidFill>
                  <a:srgbClr val="91A3AD"/>
                </a:solidFill>
              </a:rPr>
              <a:t>Vamos após a criação, modificar o texto do nosso textView.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Vamos também mostrar um Toast ao clicarmos no botão.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516" name="Google Shape;516;g1e577251438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g1e577251438_0_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g1e577251438_0_4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Parte lógica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9" name="Google Shape;519;g1e577251438_0_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075" y="1129950"/>
            <a:ext cx="7495099" cy="4380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0" name="Google Shape;520;g1e577251438_0_41"/>
          <p:cNvCxnSpPr/>
          <p:nvPr/>
        </p:nvCxnSpPr>
        <p:spPr>
          <a:xfrm>
            <a:off x="1357375" y="2874800"/>
            <a:ext cx="2016900" cy="0"/>
          </a:xfrm>
          <a:prstGeom prst="straightConnector1">
            <a:avLst/>
          </a:prstGeom>
          <a:noFill/>
          <a:ln cap="flat" cmpd="sng" w="38100">
            <a:solidFill>
              <a:srgbClr val="ED265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e577251438_0_50"/>
          <p:cNvSpPr txBox="1"/>
          <p:nvPr/>
        </p:nvSpPr>
        <p:spPr>
          <a:xfrm>
            <a:off x="1784225" y="1522000"/>
            <a:ext cx="58692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000">
                <a:solidFill>
                  <a:srgbClr val="91A3AD"/>
                </a:solidFill>
              </a:rPr>
              <a:t>Vamos após a criação, modificar o texto do nosso textView.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Vamos também mostrar um Toast ao clicarmos no botão.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526" name="Google Shape;526;g1e577251438_0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g1e577251438_0_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g1e577251438_0_5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Parte lógica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9" name="Google Shape;529;g1e577251438_0_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075" y="1129950"/>
            <a:ext cx="7495099" cy="4380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0" name="Google Shape;530;g1e577251438_0_50"/>
          <p:cNvCxnSpPr/>
          <p:nvPr/>
        </p:nvCxnSpPr>
        <p:spPr>
          <a:xfrm>
            <a:off x="1357375" y="2874800"/>
            <a:ext cx="2016900" cy="0"/>
          </a:xfrm>
          <a:prstGeom prst="straightConnector1">
            <a:avLst/>
          </a:prstGeom>
          <a:noFill/>
          <a:ln cap="flat" cmpd="sng" w="38100">
            <a:solidFill>
              <a:srgbClr val="ED265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e577251438_0_59"/>
          <p:cNvSpPr txBox="1"/>
          <p:nvPr/>
        </p:nvSpPr>
        <p:spPr>
          <a:xfrm>
            <a:off x="1784225" y="1522000"/>
            <a:ext cx="58692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000">
                <a:solidFill>
                  <a:srgbClr val="91A3AD"/>
                </a:solidFill>
              </a:rPr>
              <a:t>Vamos após a criação, modificar o texto do nosso textView.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Vamos também mostrar um Toast ao clicarmos no botão.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536" name="Google Shape;536;g1e577251438_0_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g1e577251438_0_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g1e577251438_0_5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Parte lógica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9" name="Google Shape;539;g1e577251438_0_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4400" y="0"/>
            <a:ext cx="691418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e577251438_0_69"/>
          <p:cNvSpPr txBox="1"/>
          <p:nvPr/>
        </p:nvSpPr>
        <p:spPr>
          <a:xfrm>
            <a:off x="1784225" y="1522000"/>
            <a:ext cx="58692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000">
                <a:solidFill>
                  <a:srgbClr val="91A3AD"/>
                </a:solidFill>
              </a:rPr>
              <a:t>Vamos após a criação, modificar o texto do nosso textView.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Vamos também mostrar um Toast ao clicarmos no botão.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545" name="Google Shape;545;g1e577251438_0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g1e577251438_0_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g1e577251438_0_6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Parte lógica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8" name="Google Shape;548;g1e577251438_0_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00" y="0"/>
            <a:ext cx="9060274" cy="505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e577251438_0_78"/>
          <p:cNvSpPr txBox="1"/>
          <p:nvPr/>
        </p:nvSpPr>
        <p:spPr>
          <a:xfrm>
            <a:off x="1784225" y="1522000"/>
            <a:ext cx="58692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000">
                <a:solidFill>
                  <a:srgbClr val="91A3AD"/>
                </a:solidFill>
              </a:rPr>
              <a:t>Vamos após a criação, modificar o texto do nosso textView.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Vamos também mostrar um Toast ao clicarmos no botão.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554" name="Google Shape;554;g1e577251438_0_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g1e577251438_0_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g1e577251438_0_7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Parte lógica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7" name="Google Shape;557;g1e577251438_0_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550" y="1086100"/>
            <a:ext cx="7766325" cy="394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e577251438_0_87"/>
          <p:cNvSpPr txBox="1"/>
          <p:nvPr/>
        </p:nvSpPr>
        <p:spPr>
          <a:xfrm>
            <a:off x="1784225" y="1522000"/>
            <a:ext cx="58692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000">
                <a:solidFill>
                  <a:srgbClr val="91A3AD"/>
                </a:solidFill>
              </a:rPr>
              <a:t>Vamos após a criação, modificar o texto do nosso textView.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Vamos também mostrar um Toast ao clicarmos no botão.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563" name="Google Shape;563;g1e577251438_0_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g1e577251438_0_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g1e577251438_0_8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Parte lógica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6" name="Google Shape;566;g1e577251438_0_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525" y="1086100"/>
            <a:ext cx="7317801" cy="40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g1e571fbe23a_0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g1e571fbe23a_0_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1e571fbe23a_0_2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Criando um template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g1e571fbe23a_0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15275"/>
            <a:ext cx="9143998" cy="4353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e577251438_0_96"/>
          <p:cNvSpPr txBox="1"/>
          <p:nvPr/>
        </p:nvSpPr>
        <p:spPr>
          <a:xfrm>
            <a:off x="1784225" y="1522000"/>
            <a:ext cx="58692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000">
                <a:solidFill>
                  <a:srgbClr val="91A3AD"/>
                </a:solidFill>
              </a:rPr>
              <a:t>Vamos após a criação, modificar o texto do nosso textView.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Vamos também mostrar um Toast ao clicarmos no botão.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572" name="Google Shape;572;g1e577251438_0_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g1e577251438_0_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g1e577251438_0_9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Parte lógica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5" name="Google Shape;575;g1e577251438_0_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0725" y="1139850"/>
            <a:ext cx="6785550" cy="375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e577251438_0_105"/>
          <p:cNvSpPr txBox="1"/>
          <p:nvPr/>
        </p:nvSpPr>
        <p:spPr>
          <a:xfrm>
            <a:off x="1784225" y="1522000"/>
            <a:ext cx="58692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000">
                <a:solidFill>
                  <a:srgbClr val="91A3AD"/>
                </a:solidFill>
              </a:rPr>
              <a:t>Vamos após a criação, modificar o texto do nosso textView.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Vamos também mostrar um Toast ao clicarmos no botão.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581" name="Google Shape;581;g1e577251438_0_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g1e577251438_0_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g1e577251438_0_10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Parte lógica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4" name="Google Shape;584;g1e577251438_0_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0725" y="1129200"/>
            <a:ext cx="7475101" cy="390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e577251438_0_114"/>
          <p:cNvSpPr txBox="1"/>
          <p:nvPr/>
        </p:nvSpPr>
        <p:spPr>
          <a:xfrm>
            <a:off x="1784225" y="1522000"/>
            <a:ext cx="58692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000">
                <a:solidFill>
                  <a:srgbClr val="91A3AD"/>
                </a:solidFill>
              </a:rPr>
              <a:t>Vamos após a criação, modificar o texto do nosso textView.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Vamos também mostrar um Toast ao clicarmos no botão.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590" name="Google Shape;590;g1e577251438_0_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g1e577251438_0_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g1e577251438_0_11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Parte lógica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3" name="Google Shape;593;g1e577251438_0_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8775" y="1086100"/>
            <a:ext cx="6966076" cy="397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e577251438_0_123"/>
          <p:cNvSpPr txBox="1"/>
          <p:nvPr/>
        </p:nvSpPr>
        <p:spPr>
          <a:xfrm>
            <a:off x="1784225" y="1522000"/>
            <a:ext cx="58692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000">
                <a:solidFill>
                  <a:srgbClr val="91A3AD"/>
                </a:solidFill>
              </a:rPr>
              <a:t>Vamos após a criação, modificar o texto do nosso textView.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Vamos também mostrar um Toast ao clicarmos no botão.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599" name="Google Shape;599;g1e577251438_0_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g1e577251438_0_1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g1e577251438_0_12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Parte lógica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2" name="Google Shape;602;g1e577251438_0_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675" y="137313"/>
            <a:ext cx="8386650" cy="4868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e577251438_0_132"/>
          <p:cNvSpPr txBox="1"/>
          <p:nvPr/>
        </p:nvSpPr>
        <p:spPr>
          <a:xfrm>
            <a:off x="1784225" y="1522000"/>
            <a:ext cx="58692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000">
                <a:solidFill>
                  <a:srgbClr val="91A3AD"/>
                </a:solidFill>
              </a:rPr>
              <a:t>Vamos após a criação, modificar o texto do nosso textView.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Vamos também mostrar um Toast ao clicarmos no botão.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608" name="Google Shape;608;g1e577251438_0_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g1e577251438_0_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g1e577251438_0_13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Parte lógica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1" name="Google Shape;611;g1e577251438_0_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4850" y="7076"/>
            <a:ext cx="5869199" cy="5129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e577251438_0_147"/>
          <p:cNvSpPr txBox="1"/>
          <p:nvPr/>
        </p:nvSpPr>
        <p:spPr>
          <a:xfrm>
            <a:off x="1784225" y="1522000"/>
            <a:ext cx="58692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000">
                <a:solidFill>
                  <a:srgbClr val="91A3AD"/>
                </a:solidFill>
              </a:rPr>
              <a:t>Vamos após a criação, modificar o texto do nosso textView.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Vamos também mostrar um Toast ao clicarmos no botão.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617" name="Google Shape;617;g1e577251438_0_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g1e577251438_0_1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g1e577251438_0_14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Parte lógica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0" name="Google Shape;620;g1e577251438_0_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6988" y="-52700"/>
            <a:ext cx="5823676" cy="519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e577251438_0_167"/>
          <p:cNvSpPr txBox="1"/>
          <p:nvPr/>
        </p:nvSpPr>
        <p:spPr>
          <a:xfrm>
            <a:off x="1784225" y="1522000"/>
            <a:ext cx="5869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Mudar o fundo da tela para uma cor aleatória quando clicarmos no botão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626" name="Google Shape;626;g1e577251438_0_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g1e577251438_0_1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g1e577251438_0_16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Desafio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g1e577251438_0_167"/>
          <p:cNvSpPr txBox="1"/>
          <p:nvPr/>
        </p:nvSpPr>
        <p:spPr>
          <a:xfrm>
            <a:off x="1637400" y="2720175"/>
            <a:ext cx="5869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Dica 1: Atribuir um id para o constraint, para termos acesso fácil a ele</a:t>
            </a:r>
            <a:endParaRPr sz="2000">
              <a:solidFill>
                <a:srgbClr val="91A3AD"/>
              </a:solidFill>
            </a:endParaRPr>
          </a:p>
        </p:txBody>
      </p:sp>
      <p:sp>
        <p:nvSpPr>
          <p:cNvPr id="630" name="Google Shape;630;g1e577251438_0_167"/>
          <p:cNvSpPr txBox="1"/>
          <p:nvPr/>
        </p:nvSpPr>
        <p:spPr>
          <a:xfrm>
            <a:off x="1637400" y="3428175"/>
            <a:ext cx="586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Dica 2: Utilizar o Color.rgb() para gerar a cor</a:t>
            </a:r>
            <a:endParaRPr sz="2000">
              <a:solidFill>
                <a:srgbClr val="91A3AD"/>
              </a:solidFill>
            </a:endParaRPr>
          </a:p>
        </p:txBody>
      </p:sp>
      <p:sp>
        <p:nvSpPr>
          <p:cNvPr id="631" name="Google Shape;631;g1e577251438_0_167"/>
          <p:cNvSpPr txBox="1"/>
          <p:nvPr/>
        </p:nvSpPr>
        <p:spPr>
          <a:xfrm>
            <a:off x="1637400" y="3918350"/>
            <a:ext cx="5869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Dica 3: Gerar os números aleatórios utilizando       </a:t>
            </a:r>
            <a:r>
              <a:rPr b="1" lang="en-US" sz="2000">
                <a:solidFill>
                  <a:srgbClr val="91A3AD"/>
                </a:solidFill>
              </a:rPr>
              <a:t>Random.nextInt(255) </a:t>
            </a:r>
            <a:endParaRPr b="1" sz="2000">
              <a:solidFill>
                <a:srgbClr val="91A3A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e577251438_0_185"/>
          <p:cNvSpPr txBox="1"/>
          <p:nvPr/>
        </p:nvSpPr>
        <p:spPr>
          <a:xfrm>
            <a:off x="1784225" y="1522000"/>
            <a:ext cx="5869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Mudar o fundo da tela para uma cor aleatória quando clicarmos no botão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637" name="Google Shape;637;g1e577251438_0_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g1e577251438_0_1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g1e577251438_0_18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Solução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0" name="Google Shape;640;g1e577251438_0_1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475" y="1155500"/>
            <a:ext cx="8573816" cy="398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e577251438_0_196"/>
          <p:cNvSpPr txBox="1"/>
          <p:nvPr/>
        </p:nvSpPr>
        <p:spPr>
          <a:xfrm>
            <a:off x="1784225" y="1522000"/>
            <a:ext cx="5869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Mudar o fundo da tela para uma cor aleatória quando clicarmos no botão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646" name="Google Shape;646;g1e577251438_0_1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g1e577251438_0_1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g1e577251438_0_19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Solução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9" name="Google Shape;649;g1e577251438_0_1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075" y="1086100"/>
            <a:ext cx="8087850" cy="404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e577251438_0_205"/>
          <p:cNvSpPr txBox="1"/>
          <p:nvPr/>
        </p:nvSpPr>
        <p:spPr>
          <a:xfrm>
            <a:off x="1784225" y="1522000"/>
            <a:ext cx="5869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Mudar o fundo da tela para uma cor aleatória quando clicarmos no botão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655" name="Google Shape;655;g1e577251438_0_2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g1e577251438_0_2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g1e577251438_0_20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Solução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8" name="Google Shape;658;g1e577251438_0_2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075" y="79450"/>
            <a:ext cx="7715599" cy="497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g1e571fbe23a_0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g1e571fbe23a_0_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1e571fbe23a_0_4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Criando um template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g1e571fbe23a_0_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9650" y="1735425"/>
            <a:ext cx="6519550" cy="114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e577251438_0_214"/>
          <p:cNvSpPr txBox="1"/>
          <p:nvPr/>
        </p:nvSpPr>
        <p:spPr>
          <a:xfrm>
            <a:off x="1784225" y="1522000"/>
            <a:ext cx="5869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Mudar o fundo da tela para uma cor aleatória quando clicarmos no botão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664" name="Google Shape;664;g1e577251438_0_2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g1e577251438_0_2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g1e577251438_0_21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Solução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7" name="Google Shape;667;g1e577251438_0_2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75" y="131375"/>
            <a:ext cx="7630451" cy="488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1e577251438_0_223"/>
          <p:cNvSpPr txBox="1"/>
          <p:nvPr/>
        </p:nvSpPr>
        <p:spPr>
          <a:xfrm>
            <a:off x="1784225" y="1522000"/>
            <a:ext cx="5869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Mudar o fundo da tela para uma cor aleatória quando clicarmos no botão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673" name="Google Shape;673;g1e577251438_0_2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g1e577251438_0_2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g1e577251438_0_22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Solução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6" name="Google Shape;676;g1e577251438_0_2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4374" y="0"/>
            <a:ext cx="7415262" cy="496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e577251438_0_232"/>
          <p:cNvSpPr txBox="1"/>
          <p:nvPr/>
        </p:nvSpPr>
        <p:spPr>
          <a:xfrm>
            <a:off x="1784225" y="1522000"/>
            <a:ext cx="5869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Mudar o fundo da tela para uma cor aleatória quando clicarmos no botão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682" name="Google Shape;682;g1e577251438_0_2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g1e577251438_0_2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g1e577251438_0_23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Solução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5" name="Google Shape;685;g1e577251438_0_2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3374" y="0"/>
            <a:ext cx="7577576" cy="505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e577251438_0_242"/>
          <p:cNvSpPr txBox="1"/>
          <p:nvPr/>
        </p:nvSpPr>
        <p:spPr>
          <a:xfrm>
            <a:off x="1784225" y="1522000"/>
            <a:ext cx="5869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Mudar o fundo da tela para uma cor aleatória quando clicarmos no botão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691" name="Google Shape;691;g1e577251438_0_2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g1e577251438_0_2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g1e577251438_0_24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Solução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4" name="Google Shape;694;g1e577251438_0_2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850" y="239650"/>
            <a:ext cx="8533874" cy="480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e577251438_0_251"/>
          <p:cNvSpPr txBox="1"/>
          <p:nvPr/>
        </p:nvSpPr>
        <p:spPr>
          <a:xfrm>
            <a:off x="1784225" y="1522000"/>
            <a:ext cx="5869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Mudar o fundo da tela para uma cor aleatória quando clicarmos no botão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700" name="Google Shape;700;g1e577251438_0_2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g1e577251438_0_2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g1e577251438_0_25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Solução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3" name="Google Shape;703;g1e577251438_0_2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100" y="239650"/>
            <a:ext cx="8735899" cy="45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e577251438_0_260"/>
          <p:cNvSpPr txBox="1"/>
          <p:nvPr/>
        </p:nvSpPr>
        <p:spPr>
          <a:xfrm>
            <a:off x="1784225" y="1522000"/>
            <a:ext cx="5869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Mudar o fundo da tela para uma cor aleatória quando clicarmos no botão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709" name="Google Shape;709;g1e577251438_0_2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g1e577251438_0_2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g1e577251438_0_26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Solução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2" name="Google Shape;712;g1e577251438_0_2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50" y="174500"/>
            <a:ext cx="9093951" cy="4612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577251438_0_269"/>
          <p:cNvSpPr txBox="1"/>
          <p:nvPr/>
        </p:nvSpPr>
        <p:spPr>
          <a:xfrm>
            <a:off x="1784225" y="1522000"/>
            <a:ext cx="5869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Mudar o fundo da tela para uma cor aleatória quando clicarmos no botão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718" name="Google Shape;718;g1e577251438_0_2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g1e577251438_0_2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g1e577251438_0_26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Solução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1" name="Google Shape;721;g1e577251438_0_2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463" y="174500"/>
            <a:ext cx="2680466" cy="260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g1e577251438_0_2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77078" y="2179650"/>
            <a:ext cx="2542842" cy="260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g1e577251438_0_2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37427" y="174500"/>
            <a:ext cx="3221826" cy="287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g1e577251438_0_26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41174" y="115725"/>
            <a:ext cx="2285075" cy="421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g1e577251438_0_26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2475" y="2404649"/>
            <a:ext cx="1369050" cy="256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g1e577251438_0_26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12200" y="2571749"/>
            <a:ext cx="2285074" cy="280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g1e577251438_0_26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6232912">
            <a:off x="4347593" y="2559031"/>
            <a:ext cx="1986161" cy="3126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g1e577251438_0_26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3797697">
            <a:off x="1407302" y="1794629"/>
            <a:ext cx="752347" cy="4057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g1e577251438_0_26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3073241">
            <a:off x="4323342" y="-615964"/>
            <a:ext cx="1663590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e577251438_0_295"/>
          <p:cNvSpPr txBox="1"/>
          <p:nvPr/>
        </p:nvSpPr>
        <p:spPr>
          <a:xfrm>
            <a:off x="1701600" y="623653"/>
            <a:ext cx="62925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7"/>
              <a:buFont typeface="Arial"/>
              <a:buNone/>
            </a:pPr>
            <a:r>
              <a:rPr b="0" i="0" lang="en-US" sz="3497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Dúvidas, anseios, desabafos?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5" name="Google Shape;735;g1e577251438_0_2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g1e577251438_0_2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g1e577251438_0_2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8029" y="1380303"/>
            <a:ext cx="5690593" cy="31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0" y="2"/>
            <a:ext cx="913554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276" y="209004"/>
            <a:ext cx="8691450" cy="4704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71025" y="2138711"/>
            <a:ext cx="3201951" cy="86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g1e571fbe23a_0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1e571fbe23a_0_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1e571fbe23a_0_5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Criando um template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g1e571fbe23a_0_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6055" y="116652"/>
            <a:ext cx="5871901" cy="491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e571fbe23a_0_0"/>
          <p:cNvSpPr txBox="1"/>
          <p:nvPr/>
        </p:nvSpPr>
        <p:spPr>
          <a:xfrm>
            <a:off x="1897075" y="1522000"/>
            <a:ext cx="56706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000">
                <a:solidFill>
                  <a:srgbClr val="91A3AD"/>
                </a:solidFill>
              </a:rPr>
              <a:t>É onde temos as informações e </a:t>
            </a:r>
            <a:r>
              <a:rPr b="1" lang="en-US" sz="2000">
                <a:solidFill>
                  <a:srgbClr val="91A3AD"/>
                </a:solidFill>
              </a:rPr>
              <a:t>permissões </a:t>
            </a:r>
            <a:r>
              <a:rPr lang="en-US" sz="2000">
                <a:solidFill>
                  <a:srgbClr val="91A3AD"/>
                </a:solidFill>
              </a:rPr>
              <a:t>básicas do nosso app.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Se queremos que nosso app tenha permissão de acessar arquivos, câmera… Ou então se queremos mudar o ícone ou nome de exibição por exemplo.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17" name="Google Shape;117;g1e571fbe23a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1e571fbe23a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1e571fbe23a_0_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Android Manifest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2018-06-21T14:25:56Z</dcterms:created>
  <dc:creator>Maíra Fernandes Palácios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2018-06-21T00:00:00Z</vt:filetime>
  </property>
  <property fmtid="{D5CDD505-2E9C-101B-9397-08002B2CF9AE}" pid="3" name="Creator">
    <vt:lpwstr>Google</vt:lpwstr>
  </property>
  <property fmtid="{D5CDD505-2E9C-101B-9397-08002B2CF9AE}" pid="4" name="LastSaved">
    <vt:filetime>2018-06-21T00:00:00Z</vt:filetime>
  </property>
</Properties>
</file>